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4" r:id="rId3"/>
    <p:sldId id="379" r:id="rId4"/>
    <p:sldId id="380" r:id="rId5"/>
    <p:sldId id="462" r:id="rId6"/>
    <p:sldId id="463" r:id="rId7"/>
    <p:sldId id="382" r:id="rId8"/>
    <p:sldId id="383" r:id="rId9"/>
    <p:sldId id="459" r:id="rId10"/>
    <p:sldId id="460" r:id="rId11"/>
    <p:sldId id="384" r:id="rId12"/>
    <p:sldId id="461" r:id="rId13"/>
    <p:sldId id="464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29" r:id="rId32"/>
    <p:sldId id="350" r:id="rId33"/>
    <p:sldId id="372" r:id="rId34"/>
    <p:sldId id="373" r:id="rId35"/>
    <p:sldId id="374" r:id="rId36"/>
    <p:sldId id="375" r:id="rId37"/>
    <p:sldId id="466" r:id="rId38"/>
    <p:sldId id="467" r:id="rId39"/>
    <p:sldId id="376" r:id="rId40"/>
    <p:sldId id="274" r:id="rId41"/>
    <p:sldId id="363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660066"/>
    <a:srgbClr val="0066FF"/>
    <a:srgbClr val="0099FF"/>
    <a:srgbClr val="99CCFF"/>
    <a:srgbClr val="3366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B95D1-2C6F-49BB-8EF6-D03EF3570D4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721B31-6250-4EB4-90CB-19741411675D}">
      <dgm:prSet/>
      <dgm:spPr/>
      <dgm:t>
        <a:bodyPr/>
        <a:lstStyle/>
        <a:p>
          <a:r>
            <a:rPr lang="en-US"/>
            <a:t>Frequency of use (i.e. daily, weekly, monthly etc)</a:t>
          </a:r>
        </a:p>
      </dgm:t>
    </dgm:pt>
    <dgm:pt modelId="{A5FE3714-A4B6-4ADF-AE33-FE5A26CEC494}" type="parTrans" cxnId="{2D6141BC-51F1-4DA8-B3BF-6CFE2F2E3271}">
      <dgm:prSet/>
      <dgm:spPr/>
      <dgm:t>
        <a:bodyPr/>
        <a:lstStyle/>
        <a:p>
          <a:endParaRPr lang="en-US"/>
        </a:p>
      </dgm:t>
    </dgm:pt>
    <dgm:pt modelId="{86DAD503-F041-4E34-9AFA-816318C7CD1A}" type="sibTrans" cxnId="{2D6141BC-51F1-4DA8-B3BF-6CFE2F2E3271}">
      <dgm:prSet/>
      <dgm:spPr/>
      <dgm:t>
        <a:bodyPr/>
        <a:lstStyle/>
        <a:p>
          <a:endParaRPr lang="en-US"/>
        </a:p>
      </dgm:t>
    </dgm:pt>
    <dgm:pt modelId="{37330DA9-BD9C-477D-93B3-173FBE96726A}">
      <dgm:prSet/>
      <dgm:spPr/>
      <dgm:t>
        <a:bodyPr/>
        <a:lstStyle/>
        <a:p>
          <a:r>
            <a:rPr lang="en-US"/>
            <a:t>No. of people who use the services of the system</a:t>
          </a:r>
        </a:p>
      </dgm:t>
    </dgm:pt>
    <dgm:pt modelId="{E71D285C-59CA-4C9B-BB63-7BCB5940E21C}" type="parTrans" cxnId="{AB5071AE-9384-44FB-A511-9D6716FD0592}">
      <dgm:prSet/>
      <dgm:spPr/>
      <dgm:t>
        <a:bodyPr/>
        <a:lstStyle/>
        <a:p>
          <a:endParaRPr lang="en-US"/>
        </a:p>
      </dgm:t>
    </dgm:pt>
    <dgm:pt modelId="{8BD1D66D-37A0-4F95-8FBB-7821D521154E}" type="sibTrans" cxnId="{AB5071AE-9384-44FB-A511-9D6716FD0592}">
      <dgm:prSet/>
      <dgm:spPr/>
      <dgm:t>
        <a:bodyPr/>
        <a:lstStyle/>
        <a:p>
          <a:endParaRPr lang="en-US"/>
        </a:p>
      </dgm:t>
    </dgm:pt>
    <dgm:pt modelId="{D4CC5CA9-F9F3-4127-BB7D-B71AD84DABAD}">
      <dgm:prSet/>
      <dgm:spPr/>
      <dgm:t>
        <a:bodyPr/>
        <a:lstStyle/>
        <a:p>
          <a:r>
            <a:rPr lang="en-US"/>
            <a:t>Segment of the population</a:t>
          </a:r>
        </a:p>
      </dgm:t>
    </dgm:pt>
    <dgm:pt modelId="{D7B7B635-7FDF-4023-AE34-DD56A79646DB}" type="parTrans" cxnId="{20938106-30D9-418B-8854-F95E9A924F24}">
      <dgm:prSet/>
      <dgm:spPr/>
      <dgm:t>
        <a:bodyPr/>
        <a:lstStyle/>
        <a:p>
          <a:endParaRPr lang="en-US"/>
        </a:p>
      </dgm:t>
    </dgm:pt>
    <dgm:pt modelId="{BC7C48CF-4654-4324-BC47-AC0D0CC7DDDA}" type="sibTrans" cxnId="{20938106-30D9-418B-8854-F95E9A924F24}">
      <dgm:prSet/>
      <dgm:spPr/>
      <dgm:t>
        <a:bodyPr/>
        <a:lstStyle/>
        <a:p>
          <a:endParaRPr lang="en-US"/>
        </a:p>
      </dgm:t>
    </dgm:pt>
    <dgm:pt modelId="{1E84FBBD-876E-46E8-A2D3-9854920B8E09}" type="pres">
      <dgm:prSet presAssocID="{5D7B95D1-2C6F-49BB-8EF6-D03EF3570D47}" presName="vert0" presStyleCnt="0">
        <dgm:presLayoutVars>
          <dgm:dir/>
          <dgm:animOne val="branch"/>
          <dgm:animLvl val="lvl"/>
        </dgm:presLayoutVars>
      </dgm:prSet>
      <dgm:spPr/>
    </dgm:pt>
    <dgm:pt modelId="{1225A3E8-6208-42CD-A701-D55A11E0E5A9}" type="pres">
      <dgm:prSet presAssocID="{D2721B31-6250-4EB4-90CB-19741411675D}" presName="thickLine" presStyleLbl="alignNode1" presStyleIdx="0" presStyleCnt="3"/>
      <dgm:spPr/>
    </dgm:pt>
    <dgm:pt modelId="{7B20DCF6-E015-4EA7-B477-D1222BF4C91E}" type="pres">
      <dgm:prSet presAssocID="{D2721B31-6250-4EB4-90CB-19741411675D}" presName="horz1" presStyleCnt="0"/>
      <dgm:spPr/>
    </dgm:pt>
    <dgm:pt modelId="{613A9C2D-C5D4-49B2-8D76-7AA8B16CB64E}" type="pres">
      <dgm:prSet presAssocID="{D2721B31-6250-4EB4-90CB-19741411675D}" presName="tx1" presStyleLbl="revTx" presStyleIdx="0" presStyleCnt="3"/>
      <dgm:spPr/>
    </dgm:pt>
    <dgm:pt modelId="{1E298FFA-9ADD-4766-A1EE-8336A4F517B9}" type="pres">
      <dgm:prSet presAssocID="{D2721B31-6250-4EB4-90CB-19741411675D}" presName="vert1" presStyleCnt="0"/>
      <dgm:spPr/>
    </dgm:pt>
    <dgm:pt modelId="{295700A9-2F1E-4065-91C2-DB15791D6500}" type="pres">
      <dgm:prSet presAssocID="{37330DA9-BD9C-477D-93B3-173FBE96726A}" presName="thickLine" presStyleLbl="alignNode1" presStyleIdx="1" presStyleCnt="3"/>
      <dgm:spPr/>
    </dgm:pt>
    <dgm:pt modelId="{C3329E47-E51B-4235-8F43-92861C9D86DB}" type="pres">
      <dgm:prSet presAssocID="{37330DA9-BD9C-477D-93B3-173FBE96726A}" presName="horz1" presStyleCnt="0"/>
      <dgm:spPr/>
    </dgm:pt>
    <dgm:pt modelId="{E6DCC521-951D-403A-914B-704CA787AEF5}" type="pres">
      <dgm:prSet presAssocID="{37330DA9-BD9C-477D-93B3-173FBE96726A}" presName="tx1" presStyleLbl="revTx" presStyleIdx="1" presStyleCnt="3"/>
      <dgm:spPr/>
    </dgm:pt>
    <dgm:pt modelId="{44539B6D-100D-4F2D-B0E0-6058EC228E4F}" type="pres">
      <dgm:prSet presAssocID="{37330DA9-BD9C-477D-93B3-173FBE96726A}" presName="vert1" presStyleCnt="0"/>
      <dgm:spPr/>
    </dgm:pt>
    <dgm:pt modelId="{5DE02A2B-569E-4D9E-BEAA-8512042D9E29}" type="pres">
      <dgm:prSet presAssocID="{D4CC5CA9-F9F3-4127-BB7D-B71AD84DABAD}" presName="thickLine" presStyleLbl="alignNode1" presStyleIdx="2" presStyleCnt="3"/>
      <dgm:spPr/>
    </dgm:pt>
    <dgm:pt modelId="{7F88656A-971D-4C10-B850-D9770F4B978D}" type="pres">
      <dgm:prSet presAssocID="{D4CC5CA9-F9F3-4127-BB7D-B71AD84DABAD}" presName="horz1" presStyleCnt="0"/>
      <dgm:spPr/>
    </dgm:pt>
    <dgm:pt modelId="{8E14E27C-4E65-42FD-9D7A-AE9A88ADD58C}" type="pres">
      <dgm:prSet presAssocID="{D4CC5CA9-F9F3-4127-BB7D-B71AD84DABAD}" presName="tx1" presStyleLbl="revTx" presStyleIdx="2" presStyleCnt="3"/>
      <dgm:spPr/>
    </dgm:pt>
    <dgm:pt modelId="{AB6766C5-B84F-4157-B52A-E4F391423DC1}" type="pres">
      <dgm:prSet presAssocID="{D4CC5CA9-F9F3-4127-BB7D-B71AD84DABAD}" presName="vert1" presStyleCnt="0"/>
      <dgm:spPr/>
    </dgm:pt>
  </dgm:ptLst>
  <dgm:cxnLst>
    <dgm:cxn modelId="{20938106-30D9-418B-8854-F95E9A924F24}" srcId="{5D7B95D1-2C6F-49BB-8EF6-D03EF3570D47}" destId="{D4CC5CA9-F9F3-4127-BB7D-B71AD84DABAD}" srcOrd="2" destOrd="0" parTransId="{D7B7B635-7FDF-4023-AE34-DD56A79646DB}" sibTransId="{BC7C48CF-4654-4324-BC47-AC0D0CC7DDDA}"/>
    <dgm:cxn modelId="{A36CFD08-76B5-41EA-9E40-0EE320EDE169}" type="presOf" srcId="{37330DA9-BD9C-477D-93B3-173FBE96726A}" destId="{E6DCC521-951D-403A-914B-704CA787AEF5}" srcOrd="0" destOrd="0" presId="urn:microsoft.com/office/officeart/2008/layout/LinedList"/>
    <dgm:cxn modelId="{BF43D395-E0ED-4023-B29C-DC17A163047D}" type="presOf" srcId="{D4CC5CA9-F9F3-4127-BB7D-B71AD84DABAD}" destId="{8E14E27C-4E65-42FD-9D7A-AE9A88ADD58C}" srcOrd="0" destOrd="0" presId="urn:microsoft.com/office/officeart/2008/layout/LinedList"/>
    <dgm:cxn modelId="{8CA72A99-79D0-4D76-BFE6-2955AC28CAF6}" type="presOf" srcId="{5D7B95D1-2C6F-49BB-8EF6-D03EF3570D47}" destId="{1E84FBBD-876E-46E8-A2D3-9854920B8E09}" srcOrd="0" destOrd="0" presId="urn:microsoft.com/office/officeart/2008/layout/LinedList"/>
    <dgm:cxn modelId="{AB5071AE-9384-44FB-A511-9D6716FD0592}" srcId="{5D7B95D1-2C6F-49BB-8EF6-D03EF3570D47}" destId="{37330DA9-BD9C-477D-93B3-173FBE96726A}" srcOrd="1" destOrd="0" parTransId="{E71D285C-59CA-4C9B-BB63-7BCB5940E21C}" sibTransId="{8BD1D66D-37A0-4F95-8FBB-7821D521154E}"/>
    <dgm:cxn modelId="{2D6141BC-51F1-4DA8-B3BF-6CFE2F2E3271}" srcId="{5D7B95D1-2C6F-49BB-8EF6-D03EF3570D47}" destId="{D2721B31-6250-4EB4-90CB-19741411675D}" srcOrd="0" destOrd="0" parTransId="{A5FE3714-A4B6-4ADF-AE33-FE5A26CEC494}" sibTransId="{86DAD503-F041-4E34-9AFA-816318C7CD1A}"/>
    <dgm:cxn modelId="{023BB3F8-17CF-412D-8FF1-E05C56CABDC7}" type="presOf" srcId="{D2721B31-6250-4EB4-90CB-19741411675D}" destId="{613A9C2D-C5D4-49B2-8D76-7AA8B16CB64E}" srcOrd="0" destOrd="0" presId="urn:microsoft.com/office/officeart/2008/layout/LinedList"/>
    <dgm:cxn modelId="{EB9E14C0-2667-4EF1-A9AE-3D05D1FD3ED8}" type="presParOf" srcId="{1E84FBBD-876E-46E8-A2D3-9854920B8E09}" destId="{1225A3E8-6208-42CD-A701-D55A11E0E5A9}" srcOrd="0" destOrd="0" presId="urn:microsoft.com/office/officeart/2008/layout/LinedList"/>
    <dgm:cxn modelId="{FA520FED-F9A9-4FC6-A7DA-D6FD21BB7904}" type="presParOf" srcId="{1E84FBBD-876E-46E8-A2D3-9854920B8E09}" destId="{7B20DCF6-E015-4EA7-B477-D1222BF4C91E}" srcOrd="1" destOrd="0" presId="urn:microsoft.com/office/officeart/2008/layout/LinedList"/>
    <dgm:cxn modelId="{7FF5800B-8517-4F13-84DC-7D09A1B1476A}" type="presParOf" srcId="{7B20DCF6-E015-4EA7-B477-D1222BF4C91E}" destId="{613A9C2D-C5D4-49B2-8D76-7AA8B16CB64E}" srcOrd="0" destOrd="0" presId="urn:microsoft.com/office/officeart/2008/layout/LinedList"/>
    <dgm:cxn modelId="{20222000-F3A8-41A0-B43D-A088D7EB9FAE}" type="presParOf" srcId="{7B20DCF6-E015-4EA7-B477-D1222BF4C91E}" destId="{1E298FFA-9ADD-4766-A1EE-8336A4F517B9}" srcOrd="1" destOrd="0" presId="urn:microsoft.com/office/officeart/2008/layout/LinedList"/>
    <dgm:cxn modelId="{CFD6D73D-31EF-432F-9DEB-3876B76DF80D}" type="presParOf" srcId="{1E84FBBD-876E-46E8-A2D3-9854920B8E09}" destId="{295700A9-2F1E-4065-91C2-DB15791D6500}" srcOrd="2" destOrd="0" presId="urn:microsoft.com/office/officeart/2008/layout/LinedList"/>
    <dgm:cxn modelId="{97B77095-680C-4EFA-B44D-47B13DE8F381}" type="presParOf" srcId="{1E84FBBD-876E-46E8-A2D3-9854920B8E09}" destId="{C3329E47-E51B-4235-8F43-92861C9D86DB}" srcOrd="3" destOrd="0" presId="urn:microsoft.com/office/officeart/2008/layout/LinedList"/>
    <dgm:cxn modelId="{4A35DAC2-A668-4B1F-811A-2DA6EDF33D61}" type="presParOf" srcId="{C3329E47-E51B-4235-8F43-92861C9D86DB}" destId="{E6DCC521-951D-403A-914B-704CA787AEF5}" srcOrd="0" destOrd="0" presId="urn:microsoft.com/office/officeart/2008/layout/LinedList"/>
    <dgm:cxn modelId="{4ADE43FF-B69F-41AB-8613-2C94C353F280}" type="presParOf" srcId="{C3329E47-E51B-4235-8F43-92861C9D86DB}" destId="{44539B6D-100D-4F2D-B0E0-6058EC228E4F}" srcOrd="1" destOrd="0" presId="urn:microsoft.com/office/officeart/2008/layout/LinedList"/>
    <dgm:cxn modelId="{CF423B7E-90D9-4803-8228-A2AADDACBBEF}" type="presParOf" srcId="{1E84FBBD-876E-46E8-A2D3-9854920B8E09}" destId="{5DE02A2B-569E-4D9E-BEAA-8512042D9E29}" srcOrd="4" destOrd="0" presId="urn:microsoft.com/office/officeart/2008/layout/LinedList"/>
    <dgm:cxn modelId="{CACF7FE7-F177-4C01-832A-FA4E213895CC}" type="presParOf" srcId="{1E84FBBD-876E-46E8-A2D3-9854920B8E09}" destId="{7F88656A-971D-4C10-B850-D9770F4B978D}" srcOrd="5" destOrd="0" presId="urn:microsoft.com/office/officeart/2008/layout/LinedList"/>
    <dgm:cxn modelId="{78359D99-7687-4112-89AA-E487A183749E}" type="presParOf" srcId="{7F88656A-971D-4C10-B850-D9770F4B978D}" destId="{8E14E27C-4E65-42FD-9D7A-AE9A88ADD58C}" srcOrd="0" destOrd="0" presId="urn:microsoft.com/office/officeart/2008/layout/LinedList"/>
    <dgm:cxn modelId="{EE7E3C33-A844-45A9-B601-1FB137A787ED}" type="presParOf" srcId="{7F88656A-971D-4C10-B850-D9770F4B978D}" destId="{AB6766C5-B84F-4157-B52A-E4F391423D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72944-AE81-46B7-A598-2FEA0A75014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13E37D-D009-42EB-A00A-E6969CB4724F}">
      <dgm:prSet/>
      <dgm:spPr/>
      <dgm:t>
        <a:bodyPr/>
        <a:lstStyle/>
        <a:p>
          <a:r>
            <a:rPr lang="en-US"/>
            <a:t>Value to your organization (ie reduce overtime, increase transparency etc.)</a:t>
          </a:r>
        </a:p>
      </dgm:t>
    </dgm:pt>
    <dgm:pt modelId="{7F053EDD-AACA-44A4-BEE2-00888EC001A0}" type="parTrans" cxnId="{417D417E-0DB5-473F-A319-975375C96BE1}">
      <dgm:prSet/>
      <dgm:spPr/>
      <dgm:t>
        <a:bodyPr/>
        <a:lstStyle/>
        <a:p>
          <a:endParaRPr lang="en-US"/>
        </a:p>
      </dgm:t>
    </dgm:pt>
    <dgm:pt modelId="{8076AB4D-5F6E-4F65-B4DA-37BD2E191483}" type="sibTrans" cxnId="{417D417E-0DB5-473F-A319-975375C96BE1}">
      <dgm:prSet/>
      <dgm:spPr/>
      <dgm:t>
        <a:bodyPr/>
        <a:lstStyle/>
        <a:p>
          <a:endParaRPr lang="en-US"/>
        </a:p>
      </dgm:t>
    </dgm:pt>
    <dgm:pt modelId="{E349D9BF-439C-4101-B43B-A54032AED8A9}">
      <dgm:prSet/>
      <dgm:spPr/>
      <dgm:t>
        <a:bodyPr/>
        <a:lstStyle/>
        <a:p>
          <a:r>
            <a:rPr lang="en-US" dirty="0"/>
            <a:t>Value to citizen (</a:t>
          </a:r>
          <a:r>
            <a:rPr lang="en-US" dirty="0" err="1"/>
            <a:t>ie</a:t>
          </a:r>
          <a:r>
            <a:rPr lang="en-US" dirty="0"/>
            <a:t> less waiting time)</a:t>
          </a:r>
        </a:p>
      </dgm:t>
    </dgm:pt>
    <dgm:pt modelId="{B2275615-40C3-4086-85F6-69E4CF07C745}" type="parTrans" cxnId="{8B06B914-09FB-483D-B9ED-8BEA00943E82}">
      <dgm:prSet/>
      <dgm:spPr/>
      <dgm:t>
        <a:bodyPr/>
        <a:lstStyle/>
        <a:p>
          <a:endParaRPr lang="en-US"/>
        </a:p>
      </dgm:t>
    </dgm:pt>
    <dgm:pt modelId="{864BE31B-B6B4-41D6-B498-C228356923EE}" type="sibTrans" cxnId="{8B06B914-09FB-483D-B9ED-8BEA00943E82}">
      <dgm:prSet/>
      <dgm:spPr/>
      <dgm:t>
        <a:bodyPr/>
        <a:lstStyle/>
        <a:p>
          <a:endParaRPr lang="en-US"/>
        </a:p>
      </dgm:t>
    </dgm:pt>
    <dgm:pt modelId="{28D15F20-8D12-46E0-AFBB-6B4AC3288DAF}">
      <dgm:prSet/>
      <dgm:spPr/>
      <dgm:t>
        <a:bodyPr/>
        <a:lstStyle/>
        <a:p>
          <a:r>
            <a:rPr lang="en-US" dirty="0"/>
            <a:t>Value to government finance (</a:t>
          </a:r>
          <a:r>
            <a:rPr lang="en-US" dirty="0" err="1"/>
            <a:t>ie</a:t>
          </a:r>
          <a:r>
            <a:rPr lang="en-US" dirty="0"/>
            <a:t> Cost Savings to Investment + Total Cost Avoidance by Investment)</a:t>
          </a:r>
        </a:p>
      </dgm:t>
    </dgm:pt>
    <dgm:pt modelId="{3D984B92-D812-466B-AF5A-F711DD1ECCB1}" type="parTrans" cxnId="{035E175A-F430-4E71-A756-04360993111A}">
      <dgm:prSet/>
      <dgm:spPr/>
      <dgm:t>
        <a:bodyPr/>
        <a:lstStyle/>
        <a:p>
          <a:endParaRPr lang="en-US"/>
        </a:p>
      </dgm:t>
    </dgm:pt>
    <dgm:pt modelId="{2A0D65AB-147B-4FB4-8276-B2E57450BD3C}" type="sibTrans" cxnId="{035E175A-F430-4E71-A756-04360993111A}">
      <dgm:prSet/>
      <dgm:spPr/>
      <dgm:t>
        <a:bodyPr/>
        <a:lstStyle/>
        <a:p>
          <a:endParaRPr lang="en-US"/>
        </a:p>
      </dgm:t>
    </dgm:pt>
    <dgm:pt modelId="{8794930F-5B42-4627-B9A4-667938DE5954}">
      <dgm:prSet/>
      <dgm:spPr/>
      <dgm:t>
        <a:bodyPr/>
        <a:lstStyle/>
        <a:p>
          <a:r>
            <a:rPr lang="en-US" dirty="0"/>
            <a:t>Social Value (</a:t>
          </a:r>
          <a:r>
            <a:rPr lang="en-US" dirty="0" err="1"/>
            <a:t>ie</a:t>
          </a:r>
          <a:r>
            <a:rPr lang="en-US" dirty="0"/>
            <a:t> more efficient use of taxpayer money)</a:t>
          </a:r>
        </a:p>
      </dgm:t>
    </dgm:pt>
    <dgm:pt modelId="{15AB4A90-FA53-4634-AB74-A07AAF829E8E}" type="parTrans" cxnId="{A498D577-034A-4E1F-9BEE-A136665C714E}">
      <dgm:prSet/>
      <dgm:spPr/>
      <dgm:t>
        <a:bodyPr/>
        <a:lstStyle/>
        <a:p>
          <a:endParaRPr lang="en-US"/>
        </a:p>
      </dgm:t>
    </dgm:pt>
    <dgm:pt modelId="{136AD7EF-31F0-4CD9-9ADA-4118506E5469}" type="sibTrans" cxnId="{A498D577-034A-4E1F-9BEE-A136665C714E}">
      <dgm:prSet/>
      <dgm:spPr/>
      <dgm:t>
        <a:bodyPr/>
        <a:lstStyle/>
        <a:p>
          <a:endParaRPr lang="en-US"/>
        </a:p>
      </dgm:t>
    </dgm:pt>
    <dgm:pt modelId="{C0E83AA5-C737-48EF-9E2D-4E5F1D790A30}" type="pres">
      <dgm:prSet presAssocID="{E4F72944-AE81-46B7-A598-2FEA0A75014D}" presName="vert0" presStyleCnt="0">
        <dgm:presLayoutVars>
          <dgm:dir/>
          <dgm:animOne val="branch"/>
          <dgm:animLvl val="lvl"/>
        </dgm:presLayoutVars>
      </dgm:prSet>
      <dgm:spPr/>
    </dgm:pt>
    <dgm:pt modelId="{DDE366AA-A3AC-4814-A9C9-D47652EEB402}" type="pres">
      <dgm:prSet presAssocID="{EE13E37D-D009-42EB-A00A-E6969CB4724F}" presName="thickLine" presStyleLbl="alignNode1" presStyleIdx="0" presStyleCnt="4"/>
      <dgm:spPr/>
    </dgm:pt>
    <dgm:pt modelId="{CE27204B-8E5D-4D4F-925F-AFB92450C678}" type="pres">
      <dgm:prSet presAssocID="{EE13E37D-D009-42EB-A00A-E6969CB4724F}" presName="horz1" presStyleCnt="0"/>
      <dgm:spPr/>
    </dgm:pt>
    <dgm:pt modelId="{0CC7A393-413D-4B41-A4AD-938E0D30D71F}" type="pres">
      <dgm:prSet presAssocID="{EE13E37D-D009-42EB-A00A-E6969CB4724F}" presName="tx1" presStyleLbl="revTx" presStyleIdx="0" presStyleCnt="4"/>
      <dgm:spPr/>
    </dgm:pt>
    <dgm:pt modelId="{AC927ACC-36EA-42C4-80D2-453078C48EBC}" type="pres">
      <dgm:prSet presAssocID="{EE13E37D-D009-42EB-A00A-E6969CB4724F}" presName="vert1" presStyleCnt="0"/>
      <dgm:spPr/>
    </dgm:pt>
    <dgm:pt modelId="{A0656C93-F64E-40A7-9FCA-79E73B2C57F5}" type="pres">
      <dgm:prSet presAssocID="{E349D9BF-439C-4101-B43B-A54032AED8A9}" presName="thickLine" presStyleLbl="alignNode1" presStyleIdx="1" presStyleCnt="4"/>
      <dgm:spPr/>
    </dgm:pt>
    <dgm:pt modelId="{2B1BF7F9-53B2-4A42-BEFA-9CE6A7C08430}" type="pres">
      <dgm:prSet presAssocID="{E349D9BF-439C-4101-B43B-A54032AED8A9}" presName="horz1" presStyleCnt="0"/>
      <dgm:spPr/>
    </dgm:pt>
    <dgm:pt modelId="{32250D7E-EFC6-456F-ACDF-87839708BCFF}" type="pres">
      <dgm:prSet presAssocID="{E349D9BF-439C-4101-B43B-A54032AED8A9}" presName="tx1" presStyleLbl="revTx" presStyleIdx="1" presStyleCnt="4"/>
      <dgm:spPr/>
    </dgm:pt>
    <dgm:pt modelId="{4AB87B8D-A960-43ED-B420-9609329CB1E0}" type="pres">
      <dgm:prSet presAssocID="{E349D9BF-439C-4101-B43B-A54032AED8A9}" presName="vert1" presStyleCnt="0"/>
      <dgm:spPr/>
    </dgm:pt>
    <dgm:pt modelId="{02FEC944-F7D6-48F9-8E4C-25DD8B79A124}" type="pres">
      <dgm:prSet presAssocID="{28D15F20-8D12-46E0-AFBB-6B4AC3288DAF}" presName="thickLine" presStyleLbl="alignNode1" presStyleIdx="2" presStyleCnt="4"/>
      <dgm:spPr/>
    </dgm:pt>
    <dgm:pt modelId="{4D11CA96-C0B5-4521-9A9E-3F68111E2651}" type="pres">
      <dgm:prSet presAssocID="{28D15F20-8D12-46E0-AFBB-6B4AC3288DAF}" presName="horz1" presStyleCnt="0"/>
      <dgm:spPr/>
    </dgm:pt>
    <dgm:pt modelId="{A92E353D-0BFE-46A2-AA3B-AAB1ADE3A3A0}" type="pres">
      <dgm:prSet presAssocID="{28D15F20-8D12-46E0-AFBB-6B4AC3288DAF}" presName="tx1" presStyleLbl="revTx" presStyleIdx="2" presStyleCnt="4"/>
      <dgm:spPr/>
    </dgm:pt>
    <dgm:pt modelId="{30F24071-C975-40AB-94F5-B4D9D8D67ADD}" type="pres">
      <dgm:prSet presAssocID="{28D15F20-8D12-46E0-AFBB-6B4AC3288DAF}" presName="vert1" presStyleCnt="0"/>
      <dgm:spPr/>
    </dgm:pt>
    <dgm:pt modelId="{F91C58D1-EA3F-4563-9542-A081BEF2BBD5}" type="pres">
      <dgm:prSet presAssocID="{8794930F-5B42-4627-B9A4-667938DE5954}" presName="thickLine" presStyleLbl="alignNode1" presStyleIdx="3" presStyleCnt="4"/>
      <dgm:spPr/>
    </dgm:pt>
    <dgm:pt modelId="{3BA00DA4-C2F9-47D1-B90E-417BF5A5E175}" type="pres">
      <dgm:prSet presAssocID="{8794930F-5B42-4627-B9A4-667938DE5954}" presName="horz1" presStyleCnt="0"/>
      <dgm:spPr/>
    </dgm:pt>
    <dgm:pt modelId="{91F91630-E6D6-442E-92FC-EE8D67EB3718}" type="pres">
      <dgm:prSet presAssocID="{8794930F-5B42-4627-B9A4-667938DE5954}" presName="tx1" presStyleLbl="revTx" presStyleIdx="3" presStyleCnt="4"/>
      <dgm:spPr/>
    </dgm:pt>
    <dgm:pt modelId="{F6D1F957-1754-48DA-A736-30CBDC0A355A}" type="pres">
      <dgm:prSet presAssocID="{8794930F-5B42-4627-B9A4-667938DE5954}" presName="vert1" presStyleCnt="0"/>
      <dgm:spPr/>
    </dgm:pt>
  </dgm:ptLst>
  <dgm:cxnLst>
    <dgm:cxn modelId="{8B06B914-09FB-483D-B9ED-8BEA00943E82}" srcId="{E4F72944-AE81-46B7-A598-2FEA0A75014D}" destId="{E349D9BF-439C-4101-B43B-A54032AED8A9}" srcOrd="1" destOrd="0" parTransId="{B2275615-40C3-4086-85F6-69E4CF07C745}" sibTransId="{864BE31B-B6B4-41D6-B498-C228356923EE}"/>
    <dgm:cxn modelId="{70409E3F-F604-43FC-BB1E-60897B00C0B6}" type="presOf" srcId="{E4F72944-AE81-46B7-A598-2FEA0A75014D}" destId="{C0E83AA5-C737-48EF-9E2D-4E5F1D790A30}" srcOrd="0" destOrd="0" presId="urn:microsoft.com/office/officeart/2008/layout/LinedList"/>
    <dgm:cxn modelId="{A498D577-034A-4E1F-9BEE-A136665C714E}" srcId="{E4F72944-AE81-46B7-A598-2FEA0A75014D}" destId="{8794930F-5B42-4627-B9A4-667938DE5954}" srcOrd="3" destOrd="0" parTransId="{15AB4A90-FA53-4634-AB74-A07AAF829E8E}" sibTransId="{136AD7EF-31F0-4CD9-9ADA-4118506E5469}"/>
    <dgm:cxn modelId="{035E175A-F430-4E71-A756-04360993111A}" srcId="{E4F72944-AE81-46B7-A598-2FEA0A75014D}" destId="{28D15F20-8D12-46E0-AFBB-6B4AC3288DAF}" srcOrd="2" destOrd="0" parTransId="{3D984B92-D812-466B-AF5A-F711DD1ECCB1}" sibTransId="{2A0D65AB-147B-4FB4-8276-B2E57450BD3C}"/>
    <dgm:cxn modelId="{417D417E-0DB5-473F-A319-975375C96BE1}" srcId="{E4F72944-AE81-46B7-A598-2FEA0A75014D}" destId="{EE13E37D-D009-42EB-A00A-E6969CB4724F}" srcOrd="0" destOrd="0" parTransId="{7F053EDD-AACA-44A4-BEE2-00888EC001A0}" sibTransId="{8076AB4D-5F6E-4F65-B4DA-37BD2E191483}"/>
    <dgm:cxn modelId="{12DFE2D2-2238-4A55-B181-3B436A8F4525}" type="presOf" srcId="{28D15F20-8D12-46E0-AFBB-6B4AC3288DAF}" destId="{A92E353D-0BFE-46A2-AA3B-AAB1ADE3A3A0}" srcOrd="0" destOrd="0" presId="urn:microsoft.com/office/officeart/2008/layout/LinedList"/>
    <dgm:cxn modelId="{5A2191FA-2DD9-416B-A420-02AE3EDB37E8}" type="presOf" srcId="{E349D9BF-439C-4101-B43B-A54032AED8A9}" destId="{32250D7E-EFC6-456F-ACDF-87839708BCFF}" srcOrd="0" destOrd="0" presId="urn:microsoft.com/office/officeart/2008/layout/LinedList"/>
    <dgm:cxn modelId="{CB91F1FC-D300-460F-ACFE-7085613A0344}" type="presOf" srcId="{8794930F-5B42-4627-B9A4-667938DE5954}" destId="{91F91630-E6D6-442E-92FC-EE8D67EB3718}" srcOrd="0" destOrd="0" presId="urn:microsoft.com/office/officeart/2008/layout/LinedList"/>
    <dgm:cxn modelId="{B6F7B2FD-D3F2-456E-856C-10D21FCE0B8D}" type="presOf" srcId="{EE13E37D-D009-42EB-A00A-E6969CB4724F}" destId="{0CC7A393-413D-4B41-A4AD-938E0D30D71F}" srcOrd="0" destOrd="0" presId="urn:microsoft.com/office/officeart/2008/layout/LinedList"/>
    <dgm:cxn modelId="{5E74CA5E-7B7D-49CE-AA01-53EE20A3A2DC}" type="presParOf" srcId="{C0E83AA5-C737-48EF-9E2D-4E5F1D790A30}" destId="{DDE366AA-A3AC-4814-A9C9-D47652EEB402}" srcOrd="0" destOrd="0" presId="urn:microsoft.com/office/officeart/2008/layout/LinedList"/>
    <dgm:cxn modelId="{59CD989E-B9CB-4511-9B76-2663C6B98084}" type="presParOf" srcId="{C0E83AA5-C737-48EF-9E2D-4E5F1D790A30}" destId="{CE27204B-8E5D-4D4F-925F-AFB92450C678}" srcOrd="1" destOrd="0" presId="urn:microsoft.com/office/officeart/2008/layout/LinedList"/>
    <dgm:cxn modelId="{22C7F7BA-E6C9-4BA0-926C-1CA6DC73259B}" type="presParOf" srcId="{CE27204B-8E5D-4D4F-925F-AFB92450C678}" destId="{0CC7A393-413D-4B41-A4AD-938E0D30D71F}" srcOrd="0" destOrd="0" presId="urn:microsoft.com/office/officeart/2008/layout/LinedList"/>
    <dgm:cxn modelId="{06369284-3D54-453F-97EF-9669CFF89F79}" type="presParOf" srcId="{CE27204B-8E5D-4D4F-925F-AFB92450C678}" destId="{AC927ACC-36EA-42C4-80D2-453078C48EBC}" srcOrd="1" destOrd="0" presId="urn:microsoft.com/office/officeart/2008/layout/LinedList"/>
    <dgm:cxn modelId="{D6BB87BE-6B49-435E-8CBF-D77EF4E05849}" type="presParOf" srcId="{C0E83AA5-C737-48EF-9E2D-4E5F1D790A30}" destId="{A0656C93-F64E-40A7-9FCA-79E73B2C57F5}" srcOrd="2" destOrd="0" presId="urn:microsoft.com/office/officeart/2008/layout/LinedList"/>
    <dgm:cxn modelId="{39F2F344-9618-49F5-8A77-C947F4FCF343}" type="presParOf" srcId="{C0E83AA5-C737-48EF-9E2D-4E5F1D790A30}" destId="{2B1BF7F9-53B2-4A42-BEFA-9CE6A7C08430}" srcOrd="3" destOrd="0" presId="urn:microsoft.com/office/officeart/2008/layout/LinedList"/>
    <dgm:cxn modelId="{73FA5545-ADFD-45E4-81E8-6D2CDD5872C1}" type="presParOf" srcId="{2B1BF7F9-53B2-4A42-BEFA-9CE6A7C08430}" destId="{32250D7E-EFC6-456F-ACDF-87839708BCFF}" srcOrd="0" destOrd="0" presId="urn:microsoft.com/office/officeart/2008/layout/LinedList"/>
    <dgm:cxn modelId="{FE72AC12-61E6-411A-9AB5-71CE7A8BEC33}" type="presParOf" srcId="{2B1BF7F9-53B2-4A42-BEFA-9CE6A7C08430}" destId="{4AB87B8D-A960-43ED-B420-9609329CB1E0}" srcOrd="1" destOrd="0" presId="urn:microsoft.com/office/officeart/2008/layout/LinedList"/>
    <dgm:cxn modelId="{3CF696F5-193F-4215-B00E-C32C8C6DCB65}" type="presParOf" srcId="{C0E83AA5-C737-48EF-9E2D-4E5F1D790A30}" destId="{02FEC944-F7D6-48F9-8E4C-25DD8B79A124}" srcOrd="4" destOrd="0" presId="urn:microsoft.com/office/officeart/2008/layout/LinedList"/>
    <dgm:cxn modelId="{0DB3F104-4003-4DED-83F7-964464DA9FAB}" type="presParOf" srcId="{C0E83AA5-C737-48EF-9E2D-4E5F1D790A30}" destId="{4D11CA96-C0B5-4521-9A9E-3F68111E2651}" srcOrd="5" destOrd="0" presId="urn:microsoft.com/office/officeart/2008/layout/LinedList"/>
    <dgm:cxn modelId="{7A711160-63CA-4065-B23F-E1178920DC8B}" type="presParOf" srcId="{4D11CA96-C0B5-4521-9A9E-3F68111E2651}" destId="{A92E353D-0BFE-46A2-AA3B-AAB1ADE3A3A0}" srcOrd="0" destOrd="0" presId="urn:microsoft.com/office/officeart/2008/layout/LinedList"/>
    <dgm:cxn modelId="{6A20BA36-D526-4256-B298-69E0C6D2CB2E}" type="presParOf" srcId="{4D11CA96-C0B5-4521-9A9E-3F68111E2651}" destId="{30F24071-C975-40AB-94F5-B4D9D8D67ADD}" srcOrd="1" destOrd="0" presId="urn:microsoft.com/office/officeart/2008/layout/LinedList"/>
    <dgm:cxn modelId="{8ABC8000-8D5C-464A-8909-F4C314384094}" type="presParOf" srcId="{C0E83AA5-C737-48EF-9E2D-4E5F1D790A30}" destId="{F91C58D1-EA3F-4563-9542-A081BEF2BBD5}" srcOrd="6" destOrd="0" presId="urn:microsoft.com/office/officeart/2008/layout/LinedList"/>
    <dgm:cxn modelId="{D490C768-68BA-4275-9C50-390255EA60D3}" type="presParOf" srcId="{C0E83AA5-C737-48EF-9E2D-4E5F1D790A30}" destId="{3BA00DA4-C2F9-47D1-B90E-417BF5A5E175}" srcOrd="7" destOrd="0" presId="urn:microsoft.com/office/officeart/2008/layout/LinedList"/>
    <dgm:cxn modelId="{24B058F9-F0C6-4C37-9323-77A33E85DB55}" type="presParOf" srcId="{3BA00DA4-C2F9-47D1-B90E-417BF5A5E175}" destId="{91F91630-E6D6-442E-92FC-EE8D67EB3718}" srcOrd="0" destOrd="0" presId="urn:microsoft.com/office/officeart/2008/layout/LinedList"/>
    <dgm:cxn modelId="{839FC364-8773-4899-9A83-12B7F801A1DD}" type="presParOf" srcId="{3BA00DA4-C2F9-47D1-B90E-417BF5A5E175}" destId="{F6D1F957-1754-48DA-A736-30CBDC0A35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5A3E8-6208-42CD-A701-D55A11E0E5A9}">
      <dsp:nvSpPr>
        <dsp:cNvPr id="0" name=""/>
        <dsp:cNvSpPr/>
      </dsp:nvSpPr>
      <dsp:spPr>
        <a:xfrm>
          <a:off x="0" y="2700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A9C2D-C5D4-49B2-8D76-7AA8B16CB64E}">
      <dsp:nvSpPr>
        <dsp:cNvPr id="0" name=""/>
        <dsp:cNvSpPr/>
      </dsp:nvSpPr>
      <dsp:spPr>
        <a:xfrm>
          <a:off x="0" y="2700"/>
          <a:ext cx="4718785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Frequency of use (i.e. daily, weekly, monthly etc)</a:t>
          </a:r>
        </a:p>
      </dsp:txBody>
      <dsp:txXfrm>
        <a:off x="0" y="2700"/>
        <a:ext cx="4718785" cy="1841777"/>
      </dsp:txXfrm>
    </dsp:sp>
    <dsp:sp modelId="{295700A9-2F1E-4065-91C2-DB15791D6500}">
      <dsp:nvSpPr>
        <dsp:cNvPr id="0" name=""/>
        <dsp:cNvSpPr/>
      </dsp:nvSpPr>
      <dsp:spPr>
        <a:xfrm>
          <a:off x="0" y="1844478"/>
          <a:ext cx="4718785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CC521-951D-403A-914B-704CA787AEF5}">
      <dsp:nvSpPr>
        <dsp:cNvPr id="0" name=""/>
        <dsp:cNvSpPr/>
      </dsp:nvSpPr>
      <dsp:spPr>
        <a:xfrm>
          <a:off x="0" y="1844478"/>
          <a:ext cx="4718785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No. of people who use the services of the system</a:t>
          </a:r>
        </a:p>
      </dsp:txBody>
      <dsp:txXfrm>
        <a:off x="0" y="1844478"/>
        <a:ext cx="4718785" cy="1841777"/>
      </dsp:txXfrm>
    </dsp:sp>
    <dsp:sp modelId="{5DE02A2B-569E-4D9E-BEAA-8512042D9E29}">
      <dsp:nvSpPr>
        <dsp:cNvPr id="0" name=""/>
        <dsp:cNvSpPr/>
      </dsp:nvSpPr>
      <dsp:spPr>
        <a:xfrm>
          <a:off x="0" y="3686256"/>
          <a:ext cx="4718785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4E27C-4E65-42FD-9D7A-AE9A88ADD58C}">
      <dsp:nvSpPr>
        <dsp:cNvPr id="0" name=""/>
        <dsp:cNvSpPr/>
      </dsp:nvSpPr>
      <dsp:spPr>
        <a:xfrm>
          <a:off x="0" y="3686256"/>
          <a:ext cx="4718785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Segment of the population</a:t>
          </a:r>
        </a:p>
      </dsp:txBody>
      <dsp:txXfrm>
        <a:off x="0" y="3686256"/>
        <a:ext cx="4718785" cy="1841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366AA-A3AC-4814-A9C9-D47652EEB402}">
      <dsp:nvSpPr>
        <dsp:cNvPr id="0" name=""/>
        <dsp:cNvSpPr/>
      </dsp:nvSpPr>
      <dsp:spPr>
        <a:xfrm>
          <a:off x="0" y="0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7A393-413D-4B41-A4AD-938E0D30D71F}">
      <dsp:nvSpPr>
        <dsp:cNvPr id="0" name=""/>
        <dsp:cNvSpPr/>
      </dsp:nvSpPr>
      <dsp:spPr>
        <a:xfrm>
          <a:off x="0" y="0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Value to your organization (ie reduce overtime, increase transparency etc.)</a:t>
          </a:r>
        </a:p>
      </dsp:txBody>
      <dsp:txXfrm>
        <a:off x="0" y="0"/>
        <a:ext cx="4718785" cy="1382683"/>
      </dsp:txXfrm>
    </dsp:sp>
    <dsp:sp modelId="{A0656C93-F64E-40A7-9FCA-79E73B2C57F5}">
      <dsp:nvSpPr>
        <dsp:cNvPr id="0" name=""/>
        <dsp:cNvSpPr/>
      </dsp:nvSpPr>
      <dsp:spPr>
        <a:xfrm>
          <a:off x="0" y="1382683"/>
          <a:ext cx="471878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50D7E-EFC6-456F-ACDF-87839708BCFF}">
      <dsp:nvSpPr>
        <dsp:cNvPr id="0" name=""/>
        <dsp:cNvSpPr/>
      </dsp:nvSpPr>
      <dsp:spPr>
        <a:xfrm>
          <a:off x="0" y="1382683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Value to citizen (</a:t>
          </a:r>
          <a:r>
            <a:rPr lang="en-US" sz="2400" kern="1200" dirty="0" err="1"/>
            <a:t>ie</a:t>
          </a:r>
          <a:r>
            <a:rPr lang="en-US" sz="2400" kern="1200" dirty="0"/>
            <a:t> less waiting time)</a:t>
          </a:r>
        </a:p>
      </dsp:txBody>
      <dsp:txXfrm>
        <a:off x="0" y="1382683"/>
        <a:ext cx="4718785" cy="1382683"/>
      </dsp:txXfrm>
    </dsp:sp>
    <dsp:sp modelId="{02FEC944-F7D6-48F9-8E4C-25DD8B79A124}">
      <dsp:nvSpPr>
        <dsp:cNvPr id="0" name=""/>
        <dsp:cNvSpPr/>
      </dsp:nvSpPr>
      <dsp:spPr>
        <a:xfrm>
          <a:off x="0" y="2765367"/>
          <a:ext cx="471878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E353D-0BFE-46A2-AA3B-AAB1ADE3A3A0}">
      <dsp:nvSpPr>
        <dsp:cNvPr id="0" name=""/>
        <dsp:cNvSpPr/>
      </dsp:nvSpPr>
      <dsp:spPr>
        <a:xfrm>
          <a:off x="0" y="2765367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Value to government finance (</a:t>
          </a:r>
          <a:r>
            <a:rPr lang="en-US" sz="2400" kern="1200" dirty="0" err="1"/>
            <a:t>ie</a:t>
          </a:r>
          <a:r>
            <a:rPr lang="en-US" sz="2400" kern="1200" dirty="0"/>
            <a:t> Cost Savings to Investment + Total Cost Avoidance by Investment)</a:t>
          </a:r>
        </a:p>
      </dsp:txBody>
      <dsp:txXfrm>
        <a:off x="0" y="2765367"/>
        <a:ext cx="4718785" cy="1382683"/>
      </dsp:txXfrm>
    </dsp:sp>
    <dsp:sp modelId="{F91C58D1-EA3F-4563-9542-A081BEF2BBD5}">
      <dsp:nvSpPr>
        <dsp:cNvPr id="0" name=""/>
        <dsp:cNvSpPr/>
      </dsp:nvSpPr>
      <dsp:spPr>
        <a:xfrm>
          <a:off x="0" y="4148051"/>
          <a:ext cx="471878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91630-E6D6-442E-92FC-EE8D67EB3718}">
      <dsp:nvSpPr>
        <dsp:cNvPr id="0" name=""/>
        <dsp:cNvSpPr/>
      </dsp:nvSpPr>
      <dsp:spPr>
        <a:xfrm>
          <a:off x="0" y="4148051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 Value (</a:t>
          </a:r>
          <a:r>
            <a:rPr lang="en-US" sz="2400" kern="1200" dirty="0" err="1"/>
            <a:t>ie</a:t>
          </a:r>
          <a:r>
            <a:rPr lang="en-US" sz="2400" kern="1200" dirty="0"/>
            <a:t> more efficient use of taxpayer money)</a:t>
          </a:r>
        </a:p>
      </dsp:txBody>
      <dsp:txXfrm>
        <a:off x="0" y="4148051"/>
        <a:ext cx="4718785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5B256B-AF35-4EA7-99E3-3AC54FB7BF25}" type="datetimeFigureOut">
              <a:rPr lang="en-US"/>
              <a:pPr>
                <a:defRPr/>
              </a:pPr>
              <a:t>03-Apr-25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42E494-5C49-44E9-90B0-657CAA6A9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4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66A9E1FF-EC02-440F-A08A-78C4EF20D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F12E-8479-E664-46CD-0A0283AD1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820B9-7A62-58CB-EFE2-BCE068F32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96223-FE31-3B10-9680-EC946C32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552BE-F4F3-56AE-DF9B-7DFFCED0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6E8B8-3553-23D1-10A1-3F109511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FA1FF-6655-4C02-97DB-DC2A1A62D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4BFE-7576-A744-DD2C-F967C8AD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BFA9D-9704-0C3B-06A9-A24F71AB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9FC52-CFA8-25D8-BEB7-E7838E62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2C84C-EED1-B207-E5C6-B16BE33C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9BEA-EF70-6ED4-C3FB-FB343F86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7F9D-2574-48ED-B426-A278D72318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ABF62-7FF1-62C4-7169-AEC2AE43B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39D87-0562-80D4-F3BA-23597A524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16A1-AE16-F934-1EE8-B06F301D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DB68-90CB-67E5-CB55-483D738A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381E4-CFFD-3D64-06D7-1B149EB7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EDDAF-D092-47A4-A987-A34501CB78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4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0F300-3482-4499-B9E2-6FB2C9BAF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60" y="5716532"/>
            <a:ext cx="1938572" cy="863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F76AE5-4A41-4506-BE66-DB98CB258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3" y="6059962"/>
            <a:ext cx="3170506" cy="5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80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BB29-B152-6399-CD75-CFA17287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5CDD-0A95-8A85-9F3C-EBC5496B2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E6AC4-6CBA-9E51-239A-4F89300C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180CF-0BCE-A3B1-2D1B-CD1DEA09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72A73-98FE-0CD3-3A71-738BE088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16A57-8EA5-4425-9194-690B4C140B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068E-6C52-389E-226E-1050C9D4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03895-F781-C7B4-7A41-3F4B0A1D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2265-292A-3D3C-844D-5B6264AF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F6A25-211A-EDBE-5FCC-7929E293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D4B74-A81C-593F-2441-EDB631EC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06F69-1D41-4BE4-9A54-86FCDC4C59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D722-CED8-5562-AFC1-9E6A0726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6A78E-6C21-75CA-C502-F18F8D01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0617A-57F5-3192-0B79-CD420644F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10D02-1A3C-9B0F-8DAF-AC8ED26D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2A19C-CB2A-F86C-7A4B-0EB4B3B2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F4810-B531-0B06-2B84-65296439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017CB-D8B0-4187-A4E2-D028C21E2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3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782E-7051-E72F-F337-BC670DF0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0A98C-9FB9-1224-0A51-7049E2139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76620-8159-C21A-013F-70FF2F86D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34015-4176-8020-B8CB-D6C5F2773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1398B-7ADA-D9B6-0B10-EA2EDE937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06C99-0144-45A9-91D5-A2F08CBB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D944B-9181-B7FC-AFF2-62763D49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7F3BD-F0D1-3E30-21A8-7030A57D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5EB60-94A2-42FF-BEC4-01D6DA5FB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2968-5C9F-6B95-B99F-88BEFDFA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C2190-68ED-5431-0E3A-56E42441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4E476-CC34-5B4D-00FB-447934DC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5FC7A-2650-946D-0B79-1BC0934D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104BB-8EF0-42B0-B59B-5A8A30886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7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4B663-4822-2DFD-7731-D04B756E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95650-8EC2-DDB2-7CC4-C67F07F1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C089B-9806-625D-614A-AD98AF8B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ADD9-1189-4442-B5E6-8F648034F4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5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F9AA-8738-3A67-9D87-09F93436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54F4A-5C12-4091-83E4-514689E3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FA82-B411-FF32-CFCD-1B6311E39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C5063-10F9-A18D-4D17-AA6AF9E3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0BC4-1F7F-8EAC-50F3-93019DBF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1534C-CD91-2B8A-BCEE-A31F6BBD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E7388-4483-4236-BD75-6BD942BFC8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9F8A-E33E-E51B-7F35-D7F2240B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0F6F5-E97A-36FB-B6AC-5A43AE505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F04E9-C077-62E2-1F3F-F9AC74C55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8BBAD-07FF-A56A-32BA-A57A1C3A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98E95-4D0E-6981-3171-F1E75544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EE936-3BB7-C130-B219-B3BDC809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3E43A-2277-4C3F-9606-3D3B5CB30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DCF87-3253-9AFF-1314-B32E5C7F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A5C53-271F-5960-02A6-FAEDEB84C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A62D3-F4B4-5A39-6A4A-59DA168E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E8795-C5D3-5963-A980-D14987F76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76D02-F28B-129B-DCA1-6E344EA33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EC87BD6-4350-423A-B182-CE0DB09B73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6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2" name="Rectangle 16391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49" y="1093788"/>
            <a:ext cx="7879841" cy="296720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500" dirty="0"/>
              <a:t>Prioritization and Implementation Methodology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50693" y="4619624"/>
            <a:ext cx="2960084" cy="1038225"/>
          </a:xfrm>
        </p:spPr>
        <p:txBody>
          <a:bodyPr>
            <a:normAutofit/>
          </a:bodyPr>
          <a:lstStyle/>
          <a:p>
            <a:pPr marR="0" algn="r" eaLnBrk="1" hangingPunct="1"/>
            <a:r>
              <a:rPr lang="en-GB" i="1" dirty="0">
                <a:latin typeface="Century Gothic" pitchFamily="34" charset="0"/>
              </a:rPr>
              <a:t>Dinuka Perera</a:t>
            </a:r>
          </a:p>
        </p:txBody>
      </p:sp>
      <p:sp>
        <p:nvSpPr>
          <p:cNvPr id="16394" name="Rectangle 16393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4331166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396" name="Rectangle 16395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03304" y="2842186"/>
            <a:ext cx="54864" cy="2960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10 advantages of hiring a call center – Servicitie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72" y="1458118"/>
            <a:ext cx="6823470" cy="454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8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political campa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4613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4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President Donald Trump Tweetstorm – The Saturday Edition – Dead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0" y="1417638"/>
            <a:ext cx="7670060" cy="51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9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E930-CEEA-EDBF-69B2-32A0DA95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AE39-EDED-40A2-D6AE-525FAC148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5S Certification Programme 2021">
            <a:extLst>
              <a:ext uri="{FF2B5EF4-FFF2-40B4-BE49-F238E27FC236}">
                <a16:creationId xmlns:a16="http://schemas.microsoft.com/office/drawing/2014/main" id="{98BED8AD-523F-25F9-E04E-68AE63F8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3256"/>
            <a:ext cx="4971131" cy="49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4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/>
              <a:t>A project… </a:t>
            </a:r>
          </a:p>
        </p:txBody>
      </p:sp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630936" y="3337269"/>
            <a:ext cx="7882128" cy="290568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Seeks to create a new situation in your organization from the current one</a:t>
            </a:r>
          </a:p>
          <a:p>
            <a:pPr eaLnBrk="1" hangingPunct="1"/>
            <a:r>
              <a:rPr lang="en-US" sz="2400" dirty="0"/>
              <a:t>Greater the difference between current and new situations;</a:t>
            </a:r>
          </a:p>
          <a:p>
            <a:pPr lvl="1" eaLnBrk="1" hangingPunct="1"/>
            <a:r>
              <a:rPr lang="en-US" sz="2400" dirty="0"/>
              <a:t>Greater the degree of change</a:t>
            </a:r>
          </a:p>
          <a:p>
            <a:pPr lvl="1" eaLnBrk="1" hangingPunct="1"/>
            <a:r>
              <a:rPr lang="en-US" sz="2400" dirty="0"/>
              <a:t>Greater the degree of resistance</a:t>
            </a:r>
          </a:p>
          <a:p>
            <a:pPr lvl="1" eaLnBrk="1" hangingPunct="1"/>
            <a:r>
              <a:rPr lang="en-US" sz="2400" dirty="0"/>
              <a:t>Greater the likelihood of failure</a:t>
            </a:r>
          </a:p>
          <a:p>
            <a:pPr eaLnBrk="1" hangingPunct="1"/>
            <a:r>
              <a:rPr lang="en-US" sz="2400" b="1" dirty="0"/>
              <a:t>Therefore, look at projects which have a manageable degree of change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Using a ‘Decision Framework’ to decide on a project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936" y="2899927"/>
            <a:ext cx="7882128" cy="3958073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500" dirty="0"/>
              <a:t>Impact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Visibility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Value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Usage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Urgency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Alignment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500" dirty="0"/>
              <a:t>Feasibility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Availability of Technology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Ease of Implementation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Cost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User Acceptance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500" dirty="0"/>
              <a:t>Synergy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Aligning with Infrastructure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Aligning with Standards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500" dirty="0"/>
              <a:t>Aligning with Localization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2" name="Rectangle 21511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4" name="Freeform: Shape 21513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Decision Framework -&gt; Impact -&gt; Visibility</a:t>
            </a:r>
          </a:p>
        </p:txBody>
      </p:sp>
      <p:graphicFrame>
        <p:nvGraphicFramePr>
          <p:cNvPr id="21520" name="Content Placeholder 1">
            <a:extLst>
              <a:ext uri="{FF2B5EF4-FFF2-40B4-BE49-F238E27FC236}">
                <a16:creationId xmlns:a16="http://schemas.microsoft.com/office/drawing/2014/main" id="{9443AE4E-C2E5-C8D7-3F54-EB1F2C849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87906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6" name="Rectangle 22535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8" name="Freeform: Shape 22537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Decision Framework -&gt; Impact -&gt; Value</a:t>
            </a:r>
          </a:p>
        </p:txBody>
      </p:sp>
      <p:graphicFrame>
        <p:nvGraphicFramePr>
          <p:cNvPr id="22532" name="Content Placeholder 1">
            <a:extLst>
              <a:ext uri="{FF2B5EF4-FFF2-40B4-BE49-F238E27FC236}">
                <a16:creationId xmlns:a16="http://schemas.microsoft.com/office/drawing/2014/main" id="{0F6AEB21-0650-EBDD-8455-1A2CB842F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49095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1" name="Freeform: Shape 2356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Decision Framework -&gt; Impact -&gt; Usage</a:t>
            </a:r>
          </a:p>
        </p:txBody>
      </p:sp>
      <p:sp>
        <p:nvSpPr>
          <p:cNvPr id="23563" name="Arc 2356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No. of transactions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Freeform: Shape 2458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</a:rPr>
              <a:t>Decision Framework -&gt; Impact -&gt; Urgency</a:t>
            </a:r>
          </a:p>
        </p:txBody>
      </p:sp>
      <p:sp>
        <p:nvSpPr>
          <p:cNvPr id="24587" name="Arc 2458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Critical needs expressed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6" name="Rectangle 17425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/>
              <a:t>Agenda</a:t>
            </a:r>
          </a:p>
        </p:txBody>
      </p:sp>
      <p:sp>
        <p:nvSpPr>
          <p:cNvPr id="17428" name="Rectangle 1742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430" name="Rectangle 1742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443" name="Content Placeholder 2"/>
          <p:cNvSpPr>
            <a:spLocks noGrp="1"/>
          </p:cNvSpPr>
          <p:nvPr>
            <p:ph idx="1"/>
          </p:nvPr>
        </p:nvSpPr>
        <p:spPr>
          <a:xfrm>
            <a:off x="630936" y="3337269"/>
            <a:ext cx="7882128" cy="2905686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z="1900"/>
              <a:t>Prioritization of projects</a:t>
            </a:r>
          </a:p>
          <a:p>
            <a:pPr marL="457200" indent="-457200" eaLnBrk="1" hangingPunct="1">
              <a:buFont typeface="Tahoma" pitchFamily="34" charset="0"/>
              <a:buAutoNum type="arabicPeriod"/>
            </a:pPr>
            <a:r>
              <a:rPr lang="en-US" sz="1900"/>
              <a:t>Implementation methodology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7" name="Rectangle 2560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9" name="Freeform: Shape 2560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</a:rPr>
              <a:t>Decision Framework -&gt; Impact -&gt; Alignment</a:t>
            </a:r>
          </a:p>
        </p:txBody>
      </p:sp>
      <p:sp>
        <p:nvSpPr>
          <p:cNvPr id="25611" name="Arc 256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Policies of government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Decision Framework -&gt; Feasibility -&gt; Availability of Technology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Proven Technology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Local Support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Decision Framework -&gt; Feasibility -&gt; Ease of Implementation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366204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endParaRPr lang="en-US" dirty="0"/>
          </a:p>
          <a:p>
            <a:pPr marL="366204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People</a:t>
            </a:r>
          </a:p>
          <a:p>
            <a:pPr marL="366204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Process</a:t>
            </a:r>
          </a:p>
          <a:p>
            <a:pPr marL="366204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Technology</a:t>
            </a:r>
          </a:p>
          <a:p>
            <a:pPr marL="366204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Policies of the organization</a:t>
            </a:r>
          </a:p>
          <a:p>
            <a:pPr marL="366204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Leadership</a:t>
            </a:r>
          </a:p>
          <a:p>
            <a:pPr marL="366204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Time Frame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Decision Framework -&gt; Feasibility -&gt; Cost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Business Models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Public ~ Private Partnerships (PPP)</a:t>
            </a:r>
          </a:p>
          <a:p>
            <a:pPr lvl="2"/>
            <a:r>
              <a:rPr lang="en-US" dirty="0"/>
              <a:t>Build, Operate, Transfer (</a:t>
            </a:r>
            <a:r>
              <a:rPr lang="en-US" dirty="0" err="1"/>
              <a:t>BOT</a:t>
            </a:r>
            <a:r>
              <a:rPr lang="en-US" dirty="0"/>
              <a:t>) Ex: </a:t>
            </a:r>
            <a:r>
              <a:rPr lang="en-US" dirty="0" err="1"/>
              <a:t>LGN</a:t>
            </a:r>
            <a:endParaRPr lang="en-US" dirty="0"/>
          </a:p>
          <a:p>
            <a:pPr lvl="2"/>
            <a:r>
              <a:rPr lang="en-US" dirty="0"/>
              <a:t>Build, Own, Operate, Transfer (BOOT)</a:t>
            </a:r>
          </a:p>
          <a:p>
            <a:pPr lvl="2"/>
            <a:r>
              <a:rPr lang="en-US" dirty="0"/>
              <a:t>Build, Own, Operate (BOO) Ex: </a:t>
            </a:r>
            <a:r>
              <a:rPr lang="en-US" dirty="0" err="1"/>
              <a:t>GIC</a:t>
            </a:r>
            <a:endParaRPr lang="en-US" dirty="0"/>
          </a:p>
          <a:p>
            <a:pPr lvl="2"/>
            <a:r>
              <a:rPr lang="en-US" dirty="0"/>
              <a:t>Buy, Build, Operate (</a:t>
            </a:r>
            <a:r>
              <a:rPr lang="en-US" dirty="0" err="1"/>
              <a:t>BBO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Decision Framework -&gt; Feasibility -&gt; User Acceptance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Any foreseeable resistance</a:t>
            </a:r>
          </a:p>
          <a:p>
            <a:endParaRPr lang="en-US" dirty="0"/>
          </a:p>
          <a:p>
            <a:r>
              <a:rPr lang="en-US" dirty="0"/>
              <a:t>Extent of </a:t>
            </a:r>
            <a:r>
              <a:rPr lang="en-US" dirty="0" err="1"/>
              <a:t>ICT</a:t>
            </a:r>
            <a:r>
              <a:rPr lang="en-US" dirty="0"/>
              <a:t> usage</a:t>
            </a:r>
          </a:p>
          <a:p>
            <a:endParaRPr lang="en-US" dirty="0"/>
          </a:p>
          <a:p>
            <a:r>
              <a:rPr lang="en-US" dirty="0" err="1"/>
              <a:t>ICT</a:t>
            </a:r>
            <a:r>
              <a:rPr lang="en-US" dirty="0"/>
              <a:t>, Internet Awareness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Decision Framework -&gt; Feasibility -&gt; Organizational Readiness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 err="1"/>
              <a:t>ICT</a:t>
            </a:r>
            <a:r>
              <a:rPr lang="en-US" dirty="0"/>
              <a:t> Infrastructure and </a:t>
            </a:r>
            <a:r>
              <a:rPr lang="en-US" dirty="0" err="1"/>
              <a:t>ICT</a:t>
            </a:r>
            <a:r>
              <a:rPr lang="en-US" dirty="0"/>
              <a:t> Usage</a:t>
            </a:r>
          </a:p>
          <a:p>
            <a:r>
              <a:rPr lang="en-US" dirty="0"/>
              <a:t>Openness for Administrative Reforms</a:t>
            </a:r>
          </a:p>
          <a:p>
            <a:r>
              <a:rPr lang="en-US" dirty="0" err="1"/>
              <a:t>ICT</a:t>
            </a:r>
            <a:r>
              <a:rPr lang="en-US" dirty="0"/>
              <a:t> Professional Staff</a:t>
            </a:r>
          </a:p>
          <a:p>
            <a:r>
              <a:rPr lang="en-US" dirty="0"/>
              <a:t>Leadership initiative and support</a:t>
            </a:r>
          </a:p>
          <a:p>
            <a:r>
              <a:rPr lang="en-US" dirty="0"/>
              <a:t>Senior management support</a:t>
            </a:r>
          </a:p>
          <a:p>
            <a:r>
              <a:rPr lang="en-US" dirty="0"/>
              <a:t>Availability of funding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Decision Framework -&gt; Synergy-&gt; Aligning with Infrastructure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Leveraging on existing systems (</a:t>
            </a:r>
            <a:r>
              <a:rPr lang="en-US" dirty="0" err="1"/>
              <a:t>ie</a:t>
            </a:r>
            <a:r>
              <a:rPr lang="en-US" dirty="0"/>
              <a:t> LGN)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Decision Framework -&gt; Synergy-&gt; Aligning with Standards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Adoption Standards (</a:t>
            </a:r>
            <a:r>
              <a:rPr lang="en-US" dirty="0" err="1"/>
              <a:t>ie</a:t>
            </a:r>
            <a:r>
              <a:rPr lang="en-US" dirty="0"/>
              <a:t>. </a:t>
            </a:r>
            <a:r>
              <a:rPr lang="en-US" dirty="0" err="1"/>
              <a:t>LIFe</a:t>
            </a:r>
            <a:r>
              <a:rPr lang="en-US" dirty="0"/>
              <a:t>, SOA)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Decision Framework -&gt; Synergy-&gt; Aligning with Localization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Aligning with Sinhala Unicode</a:t>
            </a:r>
          </a:p>
          <a:p>
            <a:endParaRPr lang="en-US" dirty="0"/>
          </a:p>
          <a:p>
            <a:r>
              <a:rPr lang="en-US" dirty="0"/>
              <a:t>Aligning with Tamil Unicode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 – Project to streamline the stamp duty collection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844" y="1214422"/>
          <a:ext cx="892484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3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 (out of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45" y="3976392"/>
          <a:ext cx="885831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 (out of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/>
                        <a:t>Feasibility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  <a:r>
                        <a:rPr lang="en-US" baseline="0" dirty="0"/>
                        <a:t> </a:t>
                      </a:r>
                      <a:r>
                        <a:rPr lang="en-US" sz="1600" baseline="0" dirty="0"/>
                        <a:t>Acceptance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Org. 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Image result for what is a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10" y="706686"/>
            <a:ext cx="7462379" cy="56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48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 – Project to streamline the stamp duty collection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571612"/>
          <a:ext cx="87354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7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 (out of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baseline="0" dirty="0"/>
                        <a:t> 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/>
                        <a:t>Synergy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6" y="3786190"/>
          <a:ext cx="84296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Weighted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Feasibility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 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7.18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869" y="6092764"/>
            <a:ext cx="7943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Rule of thumb: If the Grand Total is more than 5.0, go for the project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Implementation Methodology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/>
              <a:t>Project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5611" y="932688"/>
            <a:ext cx="4437453" cy="499262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 temporary endeavor undertaken to create a unique product, service or result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Projects should be differentiated from ‘Operational Work’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Operations are ongoing and repetitive, while projects are temporary and unique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Implementation methodology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 marL="623887" indent="-514350">
              <a:buNone/>
            </a:pPr>
            <a:endParaRPr lang="en-US"/>
          </a:p>
          <a:p>
            <a:pPr marL="623887" indent="-514350">
              <a:buNone/>
            </a:pPr>
            <a:r>
              <a:rPr lang="en-US"/>
              <a:t>How do we face challenges in implementing projects within the government?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Project Implementation in Government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Autofit/>
          </a:bodyPr>
          <a:lstStyle/>
          <a:p>
            <a:r>
              <a:rPr lang="en-US" sz="2400" dirty="0"/>
              <a:t>In some instances, project delivery may not be the same in Government compared to private sector</a:t>
            </a:r>
          </a:p>
          <a:p>
            <a:r>
              <a:rPr lang="en-US" sz="2400" dirty="0"/>
              <a:t>You may not have a dedicated project manager or a project team</a:t>
            </a:r>
          </a:p>
          <a:p>
            <a:r>
              <a:rPr lang="en-US" sz="2400" dirty="0"/>
              <a:t>It is likely that you would have a project champion</a:t>
            </a:r>
          </a:p>
          <a:p>
            <a:r>
              <a:rPr lang="en-US" sz="2400" dirty="0"/>
              <a:t>You may be the ‘live wire’ between the vendors and the government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Challenges - Internal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Managing the expectations of the internal users</a:t>
            </a:r>
          </a:p>
          <a:p>
            <a:r>
              <a:rPr lang="en-US" dirty="0"/>
              <a:t>Maintaining the interest and commitment of internal staff towards the project</a:t>
            </a:r>
          </a:p>
          <a:p>
            <a:r>
              <a:rPr lang="en-US" dirty="0"/>
              <a:t>Balancing the requirements of the system</a:t>
            </a:r>
          </a:p>
          <a:p>
            <a:r>
              <a:rPr lang="en-US" dirty="0"/>
              <a:t>Signing off internal deliverables on time</a:t>
            </a:r>
          </a:p>
          <a:p>
            <a:r>
              <a:rPr lang="en-US" dirty="0"/>
              <a:t>Procurement activities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Challenges - External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Managing the external stakeholders (</a:t>
            </a:r>
            <a:r>
              <a:rPr lang="en-US" dirty="0" err="1"/>
              <a:t>ie</a:t>
            </a:r>
            <a:r>
              <a:rPr lang="en-US" dirty="0"/>
              <a:t> vendors, other interested groups)</a:t>
            </a:r>
          </a:p>
          <a:p>
            <a:r>
              <a:rPr lang="en-US" dirty="0"/>
              <a:t>Ensuring the quality of deliverables</a:t>
            </a:r>
          </a:p>
          <a:p>
            <a:r>
              <a:rPr lang="en-US" dirty="0"/>
              <a:t>Ensuring the timelines are adhered by</a:t>
            </a:r>
          </a:p>
          <a:p>
            <a:r>
              <a:rPr lang="en-US" dirty="0"/>
              <a:t>Ensuring goodwill between external and internal stakeholders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615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159" name="Picture 615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152" name="Picture 8" descr="Keeping Together Is Progress Quotes">
            <a:extLst>
              <a:ext uri="{FF2B5EF4-FFF2-40B4-BE49-F238E27FC236}">
                <a16:creationId xmlns:a16="http://schemas.microsoft.com/office/drawing/2014/main" id="{9E4F52A8-C11D-214A-5B27-39A3199D4C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707" b="9488"/>
          <a:stretch/>
        </p:blipFill>
        <p:spPr bwMode="auto">
          <a:xfrm>
            <a:off x="2998142" y="1172029"/>
            <a:ext cx="3062896" cy="4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86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EA61-86A2-29DB-E5B9-B7A43D4B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A2816-3771-D676-E326-85FA8352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Select a project using the </a:t>
            </a:r>
            <a:r>
              <a:rPr lang="en-US" b="1" dirty="0"/>
              <a:t>Decision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Form a </a:t>
            </a:r>
            <a:r>
              <a:rPr lang="en-US" b="1" dirty="0"/>
              <a:t>Project Governance Team</a:t>
            </a:r>
          </a:p>
          <a:p>
            <a:pPr lvl="1"/>
            <a:r>
              <a:rPr lang="en-US" dirty="0"/>
              <a:t>Appoint a </a:t>
            </a:r>
            <a:r>
              <a:rPr lang="en-US" b="1" dirty="0"/>
              <a:t>Project Champion </a:t>
            </a:r>
            <a:r>
              <a:rPr lang="en-US" dirty="0"/>
              <a:t>(official responsible for leadership)</a:t>
            </a:r>
          </a:p>
          <a:p>
            <a:pPr lvl="1"/>
            <a:r>
              <a:rPr lang="en-US" dirty="0"/>
              <a:t>Identify a core </a:t>
            </a:r>
            <a:r>
              <a:rPr lang="en-US" b="1" dirty="0"/>
              <a:t>Project Team</a:t>
            </a:r>
            <a:r>
              <a:rPr lang="en-US" dirty="0"/>
              <a:t> (even if not dedicated full-time)</a:t>
            </a:r>
          </a:p>
          <a:p>
            <a:pPr lvl="1"/>
            <a:r>
              <a:rPr lang="en-US" dirty="0"/>
              <a:t>Define roles and responsibilities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 a </a:t>
            </a:r>
            <a:r>
              <a:rPr lang="en-US" b="1" dirty="0"/>
              <a:t>Project Schedule</a:t>
            </a:r>
          </a:p>
          <a:p>
            <a:pPr lvl="1"/>
            <a:r>
              <a:rPr lang="en-US" dirty="0"/>
              <a:t>Set milestones, deliverables, and timelines.</a:t>
            </a:r>
          </a:p>
          <a:p>
            <a:pPr lvl="1"/>
            <a:r>
              <a:rPr lang="en-US" dirty="0"/>
              <a:t>Develop a RACI (Responsible, Accountable, Consulted, Informed)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Project Execution and Implementation</a:t>
            </a:r>
          </a:p>
          <a:p>
            <a:pPr lvl="1"/>
            <a:r>
              <a:rPr lang="en-US" dirty="0"/>
              <a:t>Maintain clear communications between all stakeholders</a:t>
            </a:r>
          </a:p>
          <a:p>
            <a:pPr lvl="1"/>
            <a:r>
              <a:rPr lang="en-US" dirty="0"/>
              <a:t>Monitor and track deliverables</a:t>
            </a:r>
          </a:p>
          <a:p>
            <a:pPr lvl="1"/>
            <a:r>
              <a:rPr lang="en-US" dirty="0"/>
              <a:t>Testing and User Acceptance – could be challenging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Officially launch the project</a:t>
            </a:r>
          </a:p>
          <a:p>
            <a:pPr lvl="1"/>
            <a:r>
              <a:rPr lang="en-US" dirty="0"/>
              <a:t>Celebrate the success!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07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Skills / Traits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820880"/>
            <a:ext cx="4104456" cy="5704464"/>
          </a:xfrm>
        </p:spPr>
        <p:txBody>
          <a:bodyPr anchor="t">
            <a:noAutofit/>
          </a:bodyPr>
          <a:lstStyle/>
          <a:p>
            <a:r>
              <a:rPr lang="en-US" sz="2400" dirty="0"/>
              <a:t>Good communication skills</a:t>
            </a:r>
          </a:p>
          <a:p>
            <a:r>
              <a:rPr lang="en-US" sz="2400" dirty="0"/>
              <a:t>Good interpersonal skills</a:t>
            </a:r>
          </a:p>
          <a:p>
            <a:r>
              <a:rPr lang="en-US" sz="2400" dirty="0"/>
              <a:t>Good negotiation skills</a:t>
            </a:r>
          </a:p>
          <a:p>
            <a:r>
              <a:rPr lang="en-US" sz="2400" dirty="0"/>
              <a:t>Self confidence</a:t>
            </a:r>
          </a:p>
          <a:p>
            <a:r>
              <a:rPr lang="en-US" sz="2400" dirty="0"/>
              <a:t>Perseverance</a:t>
            </a:r>
          </a:p>
          <a:p>
            <a:r>
              <a:rPr lang="en-US" sz="2400" dirty="0"/>
              <a:t>Commitment</a:t>
            </a:r>
          </a:p>
          <a:p>
            <a:r>
              <a:rPr lang="en-US" sz="2400" dirty="0"/>
              <a:t>Integrity</a:t>
            </a:r>
          </a:p>
          <a:p>
            <a:r>
              <a:rPr lang="en-US" sz="2400" dirty="0"/>
              <a:t>Courage</a:t>
            </a:r>
          </a:p>
          <a:p>
            <a:r>
              <a:rPr lang="en-US" sz="2400" dirty="0"/>
              <a:t>“No matter what comes your way, never give up until you deliver your project successfully”</a:t>
            </a:r>
          </a:p>
          <a:p>
            <a:endParaRPr lang="en-US" sz="2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BDC5-19AE-30E8-2E7F-D1F62AEE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0C6C5-51F5-242A-24FB-FAF6C5FC4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8DC8B4-7601-24B3-53EF-A707CC58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91440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34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24934" y="1070936"/>
            <a:ext cx="5894132" cy="4761245"/>
            <a:chOff x="717177" y="0"/>
            <a:chExt cx="4598894" cy="4726474"/>
          </a:xfrm>
        </p:grpSpPr>
        <p:pic>
          <p:nvPicPr>
            <p:cNvPr id="18434" name="Picture 2" descr="mage result for sigiriy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77" y="0"/>
              <a:ext cx="4598894" cy="4598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515451" y="533090"/>
              <a:ext cx="1002345" cy="419338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7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You </a:t>
              </a:r>
            </a:p>
            <a:p>
              <a:pPr algn="ctr"/>
              <a:r>
                <a:rPr lang="en-US" sz="27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get </a:t>
              </a:r>
            </a:p>
            <a:p>
              <a:pPr algn="ctr"/>
              <a:r>
                <a:rPr lang="en-US" sz="27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to </a:t>
              </a:r>
            </a:p>
            <a:p>
              <a:pPr algn="ctr"/>
              <a:r>
                <a:rPr lang="en-US" sz="27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decide </a:t>
              </a:r>
            </a:p>
            <a:p>
              <a:pPr algn="ctr"/>
              <a:r>
                <a:rPr lang="en-US" sz="27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the </a:t>
              </a:r>
            </a:p>
            <a:p>
              <a:pPr algn="ctr"/>
              <a:r>
                <a:rPr lang="en-US" sz="27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legacy </a:t>
              </a:r>
            </a:p>
            <a:p>
              <a:pPr algn="ctr"/>
              <a:r>
                <a:rPr lang="en-US" sz="27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that </a:t>
              </a:r>
            </a:p>
            <a:p>
              <a:pPr algn="ctr"/>
              <a:r>
                <a:rPr lang="en-US" sz="27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you </a:t>
              </a:r>
            </a:p>
            <a:p>
              <a:pPr algn="ctr"/>
              <a:r>
                <a:rPr lang="en-US" sz="27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leave</a:t>
              </a:r>
            </a:p>
            <a:p>
              <a:pPr algn="ctr"/>
              <a:r>
                <a:rPr lang="en-US" sz="27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behind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393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2A1BB5-FCA6-477D-B623-BC1DB590687D}"/>
              </a:ext>
            </a:extLst>
          </p:cNvPr>
          <p:cNvSpPr txBox="1"/>
          <p:nvPr/>
        </p:nvSpPr>
        <p:spPr>
          <a:xfrm>
            <a:off x="2133863" y="2250226"/>
            <a:ext cx="46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Thank you…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061F1-A2E6-8B36-1925-EE888C7CC278}"/>
              </a:ext>
            </a:extLst>
          </p:cNvPr>
          <p:cNvSpPr txBox="1"/>
          <p:nvPr/>
        </p:nvSpPr>
        <p:spPr>
          <a:xfrm>
            <a:off x="2929818" y="3534403"/>
            <a:ext cx="3284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1F497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Dinuka</a:t>
            </a:r>
            <a:r>
              <a:rPr lang="en-US" sz="1350" dirty="0">
                <a:solidFill>
                  <a:srgbClr val="1F497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350" b="1" dirty="0">
                <a:solidFill>
                  <a:srgbClr val="1F497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Perera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350" dirty="0">
                <a:solidFill>
                  <a:srgbClr val="1F497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Deputy Chief Executive Officer (DCEO)</a:t>
            </a:r>
          </a:p>
          <a:p>
            <a:pPr algn="ctr"/>
            <a:r>
              <a:rPr lang="en-US" sz="1350" dirty="0" err="1">
                <a:solidFill>
                  <a:srgbClr val="1F497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LankaPay</a:t>
            </a:r>
            <a:r>
              <a:rPr lang="en-US" sz="1350" dirty="0">
                <a:solidFill>
                  <a:srgbClr val="1F497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Pvt Ltd. 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509635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8186-D9FE-0131-838B-511BD725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29FB-1BF7-C10B-7F4B-68B9F7BE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arbage compactors ...">
            <a:extLst>
              <a:ext uri="{FF2B5EF4-FFF2-40B4-BE49-F238E27FC236}">
                <a16:creationId xmlns:a16="http://schemas.microsoft.com/office/drawing/2014/main" id="{59F0CFCA-A01D-2365-E376-A1B0FB70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1700809"/>
            <a:ext cx="4476154" cy="44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9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1EA78-F161-AFB4-E780-AA5E86D3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9F017-1378-F02D-3B46-1AD454EC5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tamp Duty – Central Province Revenue ...">
            <a:extLst>
              <a:ext uri="{FF2B5EF4-FFF2-40B4-BE49-F238E27FC236}">
                <a16:creationId xmlns:a16="http://schemas.microsoft.com/office/drawing/2014/main" id="{30CE5667-E1E1-96C5-371D-120451983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450141" cy="30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2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sigir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02020"/>
            <a:ext cx="6460351" cy="43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9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designing a new veh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1138"/>
            <a:ext cx="805529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5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esla Reports Another Big Loss, but Sees Only Profit Ahead - The New York 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151416" cy="55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2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2912</TotalTime>
  <Words>910</Words>
  <Application>Microsoft Office PowerPoint</Application>
  <PresentationFormat>On-screen Show (4:3)</PresentationFormat>
  <Paragraphs>259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Century Gothic</vt:lpstr>
      <vt:lpstr>Tahoma</vt:lpstr>
      <vt:lpstr>Times New Roman</vt:lpstr>
      <vt:lpstr>Trebuchet MS</vt:lpstr>
      <vt:lpstr>Verdana</vt:lpstr>
      <vt:lpstr>Wingdings 3</vt:lpstr>
      <vt:lpstr>Office Theme</vt:lpstr>
      <vt:lpstr>Prioritization and Implementation Methodology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project… </vt:lpstr>
      <vt:lpstr>Using a ‘Decision Framework’ to decide on a project</vt:lpstr>
      <vt:lpstr>Decision Framework -&gt; Impact -&gt; Visibility</vt:lpstr>
      <vt:lpstr>Decision Framework -&gt; Impact -&gt; Value</vt:lpstr>
      <vt:lpstr>Decision Framework -&gt; Impact -&gt; Usage</vt:lpstr>
      <vt:lpstr>Decision Framework -&gt; Impact -&gt; Urgency</vt:lpstr>
      <vt:lpstr>Decision Framework -&gt; Impact -&gt; Alignment</vt:lpstr>
      <vt:lpstr>Decision Framework -&gt; Feasibility -&gt; Availability of Technology</vt:lpstr>
      <vt:lpstr>Decision Framework -&gt; Feasibility -&gt; Ease of Implementation</vt:lpstr>
      <vt:lpstr>Decision Framework -&gt; Feasibility -&gt; Cost</vt:lpstr>
      <vt:lpstr>Decision Framework -&gt; Feasibility -&gt; User Acceptance</vt:lpstr>
      <vt:lpstr>Decision Framework -&gt; Feasibility -&gt; Organizational Readiness</vt:lpstr>
      <vt:lpstr>Decision Framework -&gt; Synergy-&gt; Aligning with Infrastructure</vt:lpstr>
      <vt:lpstr>Decision Framework -&gt; Synergy-&gt; Aligning with Standards</vt:lpstr>
      <vt:lpstr>Decision Framework -&gt; Synergy-&gt; Aligning with Localization</vt:lpstr>
      <vt:lpstr>Example – Project to streamline the stamp duty collection</vt:lpstr>
      <vt:lpstr>Example – Project to streamline the stamp duty collection</vt:lpstr>
      <vt:lpstr>Implementation Methodology</vt:lpstr>
      <vt:lpstr>Project</vt:lpstr>
      <vt:lpstr>Implementation methodology</vt:lpstr>
      <vt:lpstr>Project Implementation in Government</vt:lpstr>
      <vt:lpstr>Challenges - Internal</vt:lpstr>
      <vt:lpstr>Challenges - External</vt:lpstr>
      <vt:lpstr>PowerPoint Presentation</vt:lpstr>
      <vt:lpstr>Methodology</vt:lpstr>
      <vt:lpstr>Skills / Traits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Individual eGovernment Projects</dc:title>
  <dc:subject>MBA@UoM</dc:subject>
  <dc:creator>Dinuka Perera</dc:creator>
  <cp:lastModifiedBy>Dinuka Perera</cp:lastModifiedBy>
  <cp:revision>156</cp:revision>
  <cp:lastPrinted>1601-01-01T00:00:00Z</cp:lastPrinted>
  <dcterms:created xsi:type="dcterms:W3CDTF">2008-01-30T17:10:42Z</dcterms:created>
  <dcterms:modified xsi:type="dcterms:W3CDTF">2025-04-03T02:33:31Z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TC010178121033</vt:lpwstr>
  </property>
</Properties>
</file>